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ibre Baskerville" panose="02000000000000000000" pitchFamily="2" charset="0"/>
      <p:regular r:id="rId12"/>
    </p:embeddedFont>
    <p:embeddedFont>
      <p:font typeface="Libre Baskerville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svg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12909"/>
            <a:ext cx="3722353" cy="2638701"/>
          </a:xfrm>
          <a:custGeom>
            <a:avLst/>
            <a:gdLst/>
            <a:ahLst/>
            <a:cxnLst/>
            <a:rect l="l" t="t" r="r" b="b"/>
            <a:pathLst>
              <a:path w="3722353" h="2638701">
                <a:moveTo>
                  <a:pt x="0" y="0"/>
                </a:moveTo>
                <a:lnTo>
                  <a:pt x="3722353" y="0"/>
                </a:lnTo>
                <a:lnTo>
                  <a:pt x="3722353" y="2638701"/>
                </a:lnTo>
                <a:lnTo>
                  <a:pt x="0" y="2638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56" r="-6474" b="-225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3827097" y="512909"/>
            <a:ext cx="3376827" cy="2638701"/>
          </a:xfrm>
          <a:custGeom>
            <a:avLst/>
            <a:gdLst/>
            <a:ahLst/>
            <a:cxnLst/>
            <a:rect l="l" t="t" r="r" b="b"/>
            <a:pathLst>
              <a:path w="3376827" h="2638701">
                <a:moveTo>
                  <a:pt x="0" y="0"/>
                </a:moveTo>
                <a:lnTo>
                  <a:pt x="3376827" y="0"/>
                </a:lnTo>
                <a:lnTo>
                  <a:pt x="3376827" y="2638701"/>
                </a:lnTo>
                <a:lnTo>
                  <a:pt x="0" y="2638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8" t="-2050" r="-12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7439658" y="558087"/>
            <a:ext cx="3408684" cy="2548345"/>
          </a:xfrm>
          <a:custGeom>
            <a:avLst/>
            <a:gdLst/>
            <a:ahLst/>
            <a:cxnLst/>
            <a:rect l="l" t="t" r="r" b="b"/>
            <a:pathLst>
              <a:path w="3408684" h="2548345">
                <a:moveTo>
                  <a:pt x="0" y="0"/>
                </a:moveTo>
                <a:lnTo>
                  <a:pt x="3408684" y="0"/>
                </a:lnTo>
                <a:lnTo>
                  <a:pt x="3408684" y="2548345"/>
                </a:lnTo>
                <a:lnTo>
                  <a:pt x="0" y="2548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10848342" y="558087"/>
            <a:ext cx="3709208" cy="2548345"/>
          </a:xfrm>
          <a:custGeom>
            <a:avLst/>
            <a:gdLst/>
            <a:ahLst/>
            <a:cxnLst/>
            <a:rect l="l" t="t" r="r" b="b"/>
            <a:pathLst>
              <a:path w="3709208" h="2548345">
                <a:moveTo>
                  <a:pt x="0" y="0"/>
                </a:moveTo>
                <a:lnTo>
                  <a:pt x="3709208" y="0"/>
                </a:lnTo>
                <a:lnTo>
                  <a:pt x="3709208" y="2548345"/>
                </a:lnTo>
                <a:lnTo>
                  <a:pt x="0" y="2548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31" r="-1813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4662325" y="512909"/>
            <a:ext cx="3424780" cy="2593523"/>
          </a:xfrm>
          <a:custGeom>
            <a:avLst/>
            <a:gdLst/>
            <a:ahLst/>
            <a:cxnLst/>
            <a:rect l="l" t="t" r="r" b="b"/>
            <a:pathLst>
              <a:path w="3424780" h="2593523">
                <a:moveTo>
                  <a:pt x="0" y="0"/>
                </a:moveTo>
                <a:lnTo>
                  <a:pt x="3424780" y="0"/>
                </a:lnTo>
                <a:lnTo>
                  <a:pt x="3424780" y="2593523"/>
                </a:lnTo>
                <a:lnTo>
                  <a:pt x="0" y="259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152399" y="-341154"/>
            <a:ext cx="18897600" cy="4341654"/>
          </a:xfrm>
          <a:custGeom>
            <a:avLst/>
            <a:gdLst/>
            <a:ahLst/>
            <a:cxnLst/>
            <a:rect l="l" t="t" r="r" b="b"/>
            <a:pathLst>
              <a:path w="18809378" h="4385841">
                <a:moveTo>
                  <a:pt x="0" y="0"/>
                </a:moveTo>
                <a:lnTo>
                  <a:pt x="18809378" y="0"/>
                </a:lnTo>
                <a:lnTo>
                  <a:pt x="18809378" y="4385840"/>
                </a:lnTo>
                <a:lnTo>
                  <a:pt x="0" y="43858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353755" y="4343245"/>
            <a:ext cx="3014843" cy="5818118"/>
          </a:xfrm>
          <a:custGeom>
            <a:avLst/>
            <a:gdLst/>
            <a:ahLst/>
            <a:cxnLst/>
            <a:rect l="l" t="t" r="r" b="b"/>
            <a:pathLst>
              <a:path w="3014843" h="5818118">
                <a:moveTo>
                  <a:pt x="0" y="0"/>
                </a:moveTo>
                <a:lnTo>
                  <a:pt x="3014843" y="0"/>
                </a:lnTo>
                <a:lnTo>
                  <a:pt x="3014843" y="5818118"/>
                </a:lnTo>
                <a:lnTo>
                  <a:pt x="0" y="58181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2741344" y="4433974"/>
            <a:ext cx="6786640" cy="362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691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Az  ember tragédiája </a:t>
            </a:r>
          </a:p>
          <a:p>
            <a:pPr algn="ctr">
              <a:lnSpc>
                <a:spcPts val="9680"/>
              </a:lnSpc>
              <a:spcBef>
                <a:spcPct val="0"/>
              </a:spcBef>
            </a:pPr>
            <a:endParaRPr lang="en-US" sz="6914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45128" y="5471575"/>
            <a:ext cx="8075818" cy="178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</a:pPr>
            <a:r>
              <a:rPr lang="en-US" sz="340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 Színpadon </a:t>
            </a:r>
          </a:p>
          <a:p>
            <a:pPr algn="ctr">
              <a:lnSpc>
                <a:spcPts val="4772"/>
              </a:lnSpc>
              <a:spcBef>
                <a:spcPct val="0"/>
              </a:spcBef>
            </a:pPr>
            <a:r>
              <a:rPr lang="en-US" sz="340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Három színész, három korszak, három értelmezés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957804" y="7180866"/>
            <a:ext cx="5596588" cy="0"/>
          </a:xfrm>
          <a:prstGeom prst="line">
            <a:avLst/>
          </a:prstGeom>
          <a:ln w="1428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476117" y="-3442891"/>
            <a:ext cx="3335763" cy="18288000"/>
          </a:xfrm>
          <a:custGeom>
            <a:avLst/>
            <a:gdLst/>
            <a:ahLst/>
            <a:cxnLst/>
            <a:rect l="l" t="t" r="r" b="b"/>
            <a:pathLst>
              <a:path w="3335763" h="18594251">
                <a:moveTo>
                  <a:pt x="0" y="0"/>
                </a:moveTo>
                <a:lnTo>
                  <a:pt x="3335763" y="0"/>
                </a:lnTo>
                <a:lnTo>
                  <a:pt x="3335763" y="18594251"/>
                </a:lnTo>
                <a:lnTo>
                  <a:pt x="0" y="18594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" b="-6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0" y="42312"/>
            <a:ext cx="5438297" cy="10458264"/>
          </a:xfrm>
          <a:custGeom>
            <a:avLst/>
            <a:gdLst/>
            <a:ahLst/>
            <a:cxnLst/>
            <a:rect l="l" t="t" r="r" b="b"/>
            <a:pathLst>
              <a:path w="5438297" h="10458264">
                <a:moveTo>
                  <a:pt x="0" y="0"/>
                </a:moveTo>
                <a:lnTo>
                  <a:pt x="5438297" y="0"/>
                </a:lnTo>
                <a:lnTo>
                  <a:pt x="5438297" y="10458265"/>
                </a:lnTo>
                <a:lnTo>
                  <a:pt x="0" y="104582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12530170" y="4546663"/>
            <a:ext cx="1483462" cy="2308891"/>
          </a:xfrm>
          <a:custGeom>
            <a:avLst/>
            <a:gdLst/>
            <a:ahLst/>
            <a:cxnLst/>
            <a:rect l="l" t="t" r="r" b="b"/>
            <a:pathLst>
              <a:path w="1483462" h="2308891">
                <a:moveTo>
                  <a:pt x="0" y="0"/>
                </a:moveTo>
                <a:lnTo>
                  <a:pt x="1483463" y="0"/>
                </a:lnTo>
                <a:lnTo>
                  <a:pt x="1483463" y="2308891"/>
                </a:lnTo>
                <a:lnTo>
                  <a:pt x="0" y="23088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6679265" y="4475573"/>
            <a:ext cx="1469638" cy="2379980"/>
          </a:xfrm>
          <a:custGeom>
            <a:avLst/>
            <a:gdLst/>
            <a:ahLst/>
            <a:cxnLst/>
            <a:rect l="l" t="t" r="r" b="b"/>
            <a:pathLst>
              <a:path w="1469638" h="2379980">
                <a:moveTo>
                  <a:pt x="0" y="0"/>
                </a:moveTo>
                <a:lnTo>
                  <a:pt x="1469638" y="0"/>
                </a:lnTo>
                <a:lnTo>
                  <a:pt x="1469638" y="2379981"/>
                </a:lnTo>
                <a:lnTo>
                  <a:pt x="0" y="23799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9584109" y="4499634"/>
            <a:ext cx="1510854" cy="2402949"/>
          </a:xfrm>
          <a:custGeom>
            <a:avLst/>
            <a:gdLst/>
            <a:ahLst/>
            <a:cxnLst/>
            <a:rect l="l" t="t" r="r" b="b"/>
            <a:pathLst>
              <a:path w="1510854" h="2402949">
                <a:moveTo>
                  <a:pt x="0" y="0"/>
                </a:moveTo>
                <a:lnTo>
                  <a:pt x="1510855" y="0"/>
                </a:lnTo>
                <a:lnTo>
                  <a:pt x="1510855" y="2402949"/>
                </a:lnTo>
                <a:lnTo>
                  <a:pt x="0" y="24029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5007603" y="4584610"/>
            <a:ext cx="2414555" cy="2317973"/>
          </a:xfrm>
          <a:custGeom>
            <a:avLst/>
            <a:gdLst/>
            <a:ahLst/>
            <a:cxnLst/>
            <a:rect l="l" t="t" r="r" b="b"/>
            <a:pathLst>
              <a:path w="2414555" h="2317973">
                <a:moveTo>
                  <a:pt x="0" y="0"/>
                </a:moveTo>
                <a:lnTo>
                  <a:pt x="2414555" y="0"/>
                </a:lnTo>
                <a:lnTo>
                  <a:pt x="2414555" y="2317973"/>
                </a:lnTo>
                <a:lnTo>
                  <a:pt x="0" y="23179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3906950" y="4565637"/>
            <a:ext cx="1531348" cy="2355920"/>
          </a:xfrm>
          <a:custGeom>
            <a:avLst/>
            <a:gdLst/>
            <a:ahLst/>
            <a:cxnLst/>
            <a:rect l="l" t="t" r="r" b="b"/>
            <a:pathLst>
              <a:path w="1531348" h="2355920">
                <a:moveTo>
                  <a:pt x="0" y="0"/>
                </a:moveTo>
                <a:lnTo>
                  <a:pt x="1531347" y="0"/>
                </a:lnTo>
                <a:lnTo>
                  <a:pt x="1531347" y="2355920"/>
                </a:lnTo>
                <a:lnTo>
                  <a:pt x="0" y="23559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5601155" y="291020"/>
            <a:ext cx="11374613" cy="456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8"/>
              </a:lnSpc>
            </a:pPr>
            <a:r>
              <a:rPr lang="en-US" sz="370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 darab minden korszakban új jelentést kap</a:t>
            </a:r>
          </a:p>
          <a:p>
            <a:pPr marL="800119" lvl="1" indent="-400059" algn="l">
              <a:lnSpc>
                <a:spcPts val="5188"/>
              </a:lnSpc>
              <a:buFont typeface="Arial"/>
              <a:buChar char="•"/>
            </a:pPr>
            <a:r>
              <a:rPr lang="en-US" sz="370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először eszményi alakok</a:t>
            </a:r>
          </a:p>
          <a:p>
            <a:pPr marL="800119" lvl="1" indent="-400059" algn="l">
              <a:lnSpc>
                <a:spcPts val="5188"/>
              </a:lnSpc>
              <a:buFont typeface="Arial"/>
              <a:buChar char="•"/>
            </a:pPr>
            <a:r>
              <a:rPr lang="en-US" sz="370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később emberi hősök</a:t>
            </a:r>
          </a:p>
          <a:p>
            <a:pPr marL="800119" lvl="1" indent="-400059" algn="l">
              <a:lnSpc>
                <a:spcPts val="5188"/>
              </a:lnSpc>
              <a:buFont typeface="Arial"/>
              <a:buChar char="•"/>
            </a:pPr>
            <a:r>
              <a:rPr lang="en-US" sz="370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ma  pedig gondolkodtató, mai problémákat tükröző figurák</a:t>
            </a:r>
          </a:p>
          <a:p>
            <a:pPr algn="l">
              <a:lnSpc>
                <a:spcPts val="5188"/>
              </a:lnSpc>
            </a:pPr>
            <a:endParaRPr lang="en-US" sz="3705" i="1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  <a:p>
            <a:pPr algn="l">
              <a:lnSpc>
                <a:spcPts val="5188"/>
              </a:lnSpc>
            </a:pPr>
            <a:endParaRPr lang="en-US" sz="3705" i="1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37171" y="7820584"/>
            <a:ext cx="10804732" cy="143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5"/>
              </a:lnSpc>
              <a:spcBef>
                <a:spcPct val="0"/>
              </a:spcBef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 színészek alakítása meghatározza az értelmezést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574733" cy="10287000"/>
          </a:xfrm>
          <a:custGeom>
            <a:avLst/>
            <a:gdLst/>
            <a:ahLst/>
            <a:cxnLst/>
            <a:rect l="l" t="t" r="r" b="b"/>
            <a:pathLst>
              <a:path w="3574733" h="10287000">
                <a:moveTo>
                  <a:pt x="0" y="0"/>
                </a:moveTo>
                <a:lnTo>
                  <a:pt x="3574733" y="0"/>
                </a:lnTo>
                <a:lnTo>
                  <a:pt x="357473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flipH="1">
            <a:off x="14713268" y="0"/>
            <a:ext cx="3574732" cy="10287000"/>
          </a:xfrm>
          <a:custGeom>
            <a:avLst/>
            <a:gdLst/>
            <a:ahLst/>
            <a:cxnLst/>
            <a:rect l="l" t="t" r="r" b="b"/>
            <a:pathLst>
              <a:path w="3574732" h="10287000">
                <a:moveTo>
                  <a:pt x="3574732" y="0"/>
                </a:moveTo>
                <a:lnTo>
                  <a:pt x="0" y="0"/>
                </a:lnTo>
                <a:lnTo>
                  <a:pt x="0" y="10287000"/>
                </a:lnTo>
                <a:lnTo>
                  <a:pt x="3574732" y="10287000"/>
                </a:lnTo>
                <a:lnTo>
                  <a:pt x="357473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4009662" y="3442451"/>
            <a:ext cx="1102437" cy="1102437"/>
          </a:xfrm>
          <a:custGeom>
            <a:avLst/>
            <a:gdLst/>
            <a:ahLst/>
            <a:cxnLst/>
            <a:rect l="l" t="t" r="r" b="b"/>
            <a:pathLst>
              <a:path w="1102437" h="1102437">
                <a:moveTo>
                  <a:pt x="0" y="0"/>
                </a:moveTo>
                <a:lnTo>
                  <a:pt x="1102437" y="0"/>
                </a:lnTo>
                <a:lnTo>
                  <a:pt x="1102437" y="1102438"/>
                </a:lnTo>
                <a:lnTo>
                  <a:pt x="0" y="11024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TextBox 5"/>
          <p:cNvSpPr txBox="1"/>
          <p:nvPr/>
        </p:nvSpPr>
        <p:spPr>
          <a:xfrm>
            <a:off x="2786444" y="1232156"/>
            <a:ext cx="13243658" cy="183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1"/>
              </a:lnSpc>
              <a:spcBef>
                <a:spcPct val="0"/>
              </a:spcBef>
            </a:pPr>
            <a:r>
              <a:rPr lang="en-US" sz="526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Madách Imre műve a magyar drámairodalom egyik csúcsa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42341" y="3491329"/>
            <a:ext cx="6054259" cy="3218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Három</a:t>
            </a:r>
            <a:r>
              <a:rPr lang="en-US" sz="4600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4600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főszereplője</a:t>
            </a:r>
            <a:endParaRPr lang="en-US" sz="4600" i="1" dirty="0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  <a:p>
            <a:pPr marL="993143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Ádám</a:t>
            </a:r>
          </a:p>
          <a:p>
            <a:pPr marL="993143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Éva</a:t>
            </a:r>
          </a:p>
          <a:p>
            <a:pPr marL="993143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Lucifer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2961" y="7138571"/>
            <a:ext cx="11787758" cy="151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5"/>
              </a:lnSpc>
              <a:spcBef>
                <a:spcPct val="0"/>
              </a:spcBef>
            </a:pPr>
            <a:r>
              <a:rPr lang="en-US" sz="438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 darabot sokféleképpen értelmezték különböző korszakokban</a:t>
            </a:r>
          </a:p>
        </p:txBody>
      </p:sp>
      <p:sp>
        <p:nvSpPr>
          <p:cNvPr id="8" name="Freeform 8"/>
          <p:cNvSpPr/>
          <p:nvPr/>
        </p:nvSpPr>
        <p:spPr>
          <a:xfrm>
            <a:off x="2482961" y="7224296"/>
            <a:ext cx="966723" cy="966723"/>
          </a:xfrm>
          <a:custGeom>
            <a:avLst/>
            <a:gdLst/>
            <a:ahLst/>
            <a:cxnLst/>
            <a:rect l="l" t="t" r="r" b="b"/>
            <a:pathLst>
              <a:path w="966723" h="966723">
                <a:moveTo>
                  <a:pt x="0" y="0"/>
                </a:moveTo>
                <a:lnTo>
                  <a:pt x="966722" y="0"/>
                </a:lnTo>
                <a:lnTo>
                  <a:pt x="966722" y="966722"/>
                </a:lnTo>
                <a:lnTo>
                  <a:pt x="0" y="9667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3574733" y="1092618"/>
            <a:ext cx="1102437" cy="1102437"/>
          </a:xfrm>
          <a:custGeom>
            <a:avLst/>
            <a:gdLst/>
            <a:ahLst/>
            <a:cxnLst/>
            <a:rect l="l" t="t" r="r" b="b"/>
            <a:pathLst>
              <a:path w="1102437" h="1102437">
                <a:moveTo>
                  <a:pt x="0" y="0"/>
                </a:moveTo>
                <a:lnTo>
                  <a:pt x="1102437" y="0"/>
                </a:lnTo>
                <a:lnTo>
                  <a:pt x="1102437" y="1102437"/>
                </a:lnTo>
                <a:lnTo>
                  <a:pt x="0" y="11024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274" y="2493366"/>
            <a:ext cx="4578432" cy="6107628"/>
          </a:xfrm>
          <a:custGeom>
            <a:avLst/>
            <a:gdLst/>
            <a:ahLst/>
            <a:cxnLst/>
            <a:rect l="l" t="t" r="r" b="b"/>
            <a:pathLst>
              <a:path w="4578432" h="6107628">
                <a:moveTo>
                  <a:pt x="0" y="0"/>
                </a:moveTo>
                <a:lnTo>
                  <a:pt x="4578432" y="0"/>
                </a:lnTo>
                <a:lnTo>
                  <a:pt x="4578432" y="6107628"/>
                </a:lnTo>
                <a:lnTo>
                  <a:pt x="0" y="6107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0" y="67095"/>
            <a:ext cx="7264981" cy="5076405"/>
          </a:xfrm>
          <a:custGeom>
            <a:avLst/>
            <a:gdLst/>
            <a:ahLst/>
            <a:cxnLst/>
            <a:rect l="l" t="t" r="r" b="b"/>
            <a:pathLst>
              <a:path w="7264981" h="5076405">
                <a:moveTo>
                  <a:pt x="0" y="0"/>
                </a:moveTo>
                <a:lnTo>
                  <a:pt x="7264981" y="0"/>
                </a:lnTo>
                <a:lnTo>
                  <a:pt x="7264981" y="5076405"/>
                </a:lnTo>
                <a:lnTo>
                  <a:pt x="0" y="5076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9139238" y="4635045"/>
            <a:ext cx="9525" cy="91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4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853737" y="827603"/>
            <a:ext cx="8757863" cy="101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78"/>
              </a:lnSpc>
              <a:spcBef>
                <a:spcPct val="0"/>
              </a:spcBef>
            </a:pPr>
            <a:r>
              <a:rPr lang="en-US" sz="5913" i="1" u="sng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Sinkovits Imre (Ádám)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53737" y="2264234"/>
            <a:ext cx="8194519" cy="363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Élt: 1928-2001</a:t>
            </a:r>
          </a:p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Nemzeti Színház legendás színésze</a:t>
            </a:r>
          </a:p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Többször is játszotta Ádám szerepét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88049" y="6302958"/>
            <a:ext cx="12099951" cy="3001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2"/>
              </a:lnSpc>
            </a:pPr>
            <a:r>
              <a:rPr lang="en-US" sz="4794" i="1" u="sng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Fontos szerepei:</a:t>
            </a:r>
            <a:r>
              <a:rPr lang="en-US" sz="4794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</a:p>
          <a:p>
            <a:pPr marL="884114" lvl="1" indent="-442057" algn="l">
              <a:lnSpc>
                <a:spcPts val="5733"/>
              </a:lnSpc>
              <a:buFont typeface="Arial"/>
              <a:buChar char="•"/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Shakespeare: Rómeó és Júlia-Lőrincbarát</a:t>
            </a:r>
          </a:p>
          <a:p>
            <a:pPr marL="884114" lvl="1" indent="-442057" algn="l">
              <a:lnSpc>
                <a:spcPts val="5733"/>
              </a:lnSpc>
              <a:buFont typeface="Arial"/>
              <a:buChar char="•"/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Katona József: Bánk-bán-Bánk bán, Tiborc</a:t>
            </a:r>
          </a:p>
          <a:p>
            <a:pPr marL="884114" lvl="1" indent="-442057" algn="l">
              <a:lnSpc>
                <a:spcPts val="5733"/>
              </a:lnSpc>
              <a:spcBef>
                <a:spcPct val="0"/>
              </a:spcBef>
              <a:buFont typeface="Arial"/>
              <a:buChar char="•"/>
            </a:pPr>
            <a:r>
              <a:rPr lang="en-US" sz="4095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Madách Imre: Mózes-Mózes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086100"/>
          </a:xfrm>
          <a:custGeom>
            <a:avLst/>
            <a:gdLst/>
            <a:ahLst/>
            <a:cxnLst/>
            <a:rect l="l" t="t" r="r" b="b"/>
            <a:pathLst>
              <a:path w="18288000" h="3086100">
                <a:moveTo>
                  <a:pt x="0" y="0"/>
                </a:moveTo>
                <a:lnTo>
                  <a:pt x="18288000" y="0"/>
                </a:lnTo>
                <a:lnTo>
                  <a:pt x="18288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3116745" y="6450249"/>
            <a:ext cx="1185854" cy="1006493"/>
          </a:xfrm>
          <a:custGeom>
            <a:avLst/>
            <a:gdLst/>
            <a:ahLst/>
            <a:cxnLst/>
            <a:rect l="l" t="t" r="r" b="b"/>
            <a:pathLst>
              <a:path w="1185854" h="1006493">
                <a:moveTo>
                  <a:pt x="0" y="0"/>
                </a:moveTo>
                <a:lnTo>
                  <a:pt x="1185854" y="0"/>
                </a:lnTo>
                <a:lnTo>
                  <a:pt x="1185854" y="1006494"/>
                </a:lnTo>
                <a:lnTo>
                  <a:pt x="0" y="10064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640729" y="3395266"/>
            <a:ext cx="2100234" cy="1877084"/>
          </a:xfrm>
          <a:custGeom>
            <a:avLst/>
            <a:gdLst/>
            <a:ahLst/>
            <a:cxnLst/>
            <a:rect l="l" t="t" r="r" b="b"/>
            <a:pathLst>
              <a:path w="2100234" h="1877084">
                <a:moveTo>
                  <a:pt x="0" y="0"/>
                </a:moveTo>
                <a:lnTo>
                  <a:pt x="2100233" y="0"/>
                </a:lnTo>
                <a:lnTo>
                  <a:pt x="2100233" y="1877083"/>
                </a:lnTo>
                <a:lnTo>
                  <a:pt x="0" y="1877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TextBox 5"/>
          <p:cNvSpPr txBox="1"/>
          <p:nvPr/>
        </p:nvSpPr>
        <p:spPr>
          <a:xfrm>
            <a:off x="3356814" y="6687690"/>
            <a:ext cx="14931186" cy="2904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4"/>
              </a:lnSpc>
              <a:spcBef>
                <a:spcPct val="0"/>
              </a:spcBef>
            </a:pPr>
            <a:r>
              <a:rPr lang="en-US" sz="4153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Az Ádám szerep azér volt fontos számár, mert ez egy életművet meghatározó, nagy presztízsű főszerep volt, ami egyszerre bizonyította a tragikai képességeit és országos ismertséget is adott neki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2013" y="3309541"/>
            <a:ext cx="15432211" cy="242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1"/>
              </a:lnSpc>
              <a:spcBef>
                <a:spcPct val="0"/>
              </a:spcBef>
            </a:pPr>
            <a:r>
              <a:rPr lang="en-US" sz="4622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Sinkovits Ádámja egy szenvedő, kereső és gondolkodó ember, aki végigéli az emberiség történelmi csalódásait, mégis megőrzi a belső erejét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83070" y="2104414"/>
            <a:ext cx="3944879" cy="6942988"/>
          </a:xfrm>
          <a:custGeom>
            <a:avLst/>
            <a:gdLst/>
            <a:ahLst/>
            <a:cxnLst/>
            <a:rect l="l" t="t" r="r" b="b"/>
            <a:pathLst>
              <a:path w="3944879" h="6942988">
                <a:moveTo>
                  <a:pt x="0" y="0"/>
                </a:moveTo>
                <a:lnTo>
                  <a:pt x="3944879" y="0"/>
                </a:lnTo>
                <a:lnTo>
                  <a:pt x="3944879" y="6942988"/>
                </a:lnTo>
                <a:lnTo>
                  <a:pt x="0" y="6942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1023019" y="-51535"/>
            <a:ext cx="7264981" cy="5195035"/>
          </a:xfrm>
          <a:custGeom>
            <a:avLst/>
            <a:gdLst/>
            <a:ahLst/>
            <a:cxnLst/>
            <a:rect l="l" t="t" r="r" b="b"/>
            <a:pathLst>
              <a:path w="7264981" h="5195035">
                <a:moveTo>
                  <a:pt x="0" y="0"/>
                </a:moveTo>
                <a:lnTo>
                  <a:pt x="7264981" y="0"/>
                </a:lnTo>
                <a:lnTo>
                  <a:pt x="7264981" y="5195035"/>
                </a:lnTo>
                <a:lnTo>
                  <a:pt x="0" y="519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77" r="-2077" b="-177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515716" y="914400"/>
            <a:ext cx="7866284" cy="1096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7"/>
              </a:lnSpc>
              <a:spcBef>
                <a:spcPct val="0"/>
              </a:spcBef>
            </a:pPr>
            <a:r>
              <a:rPr lang="en-US" sz="6498" i="1" u="sng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Jászai Mari (Éva)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5716" y="2170259"/>
            <a:ext cx="11394195" cy="394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3185" lvl="1" indent="-511592" algn="l">
              <a:lnSpc>
                <a:spcPts val="6634"/>
              </a:lnSpc>
              <a:buFont typeface="Arial"/>
              <a:buChar char="•"/>
            </a:pPr>
            <a:r>
              <a:rPr lang="en-US" sz="473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Élt: 1850-1926</a:t>
            </a:r>
          </a:p>
          <a:p>
            <a:pPr marL="958416" lvl="1" indent="-479208" algn="l">
              <a:lnSpc>
                <a:spcPts val="6214"/>
              </a:lnSpc>
              <a:buFont typeface="Arial"/>
              <a:buChar char="•"/>
            </a:pPr>
            <a:r>
              <a:rPr lang="en-US" sz="4439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Őstehetség volt, ismereteit folyamatos tanulással mélyítette. Mindenekelőtt tragikus sorsú szerepekben tündökölt</a:t>
            </a:r>
          </a:p>
          <a:p>
            <a:pPr algn="l">
              <a:lnSpc>
                <a:spcPts val="6214"/>
              </a:lnSpc>
            </a:pPr>
            <a:endParaRPr lang="en-US" sz="4439" i="1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5716" y="6032605"/>
            <a:ext cx="14139793" cy="4841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1"/>
              </a:lnSpc>
            </a:pPr>
            <a:r>
              <a:rPr lang="en-US" sz="5151" i="1" u="sng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Fontos szerepei:</a:t>
            </a:r>
          </a:p>
          <a:p>
            <a:pPr marL="866500" lvl="1" indent="-433250" algn="l">
              <a:lnSpc>
                <a:spcPts val="5618"/>
              </a:lnSpc>
              <a:buFont typeface="Arial"/>
              <a:buChar char="•"/>
            </a:pPr>
            <a:r>
              <a:rPr lang="en-US" sz="4013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Szophoklész: Antigoné-Antigoné</a:t>
            </a:r>
          </a:p>
          <a:p>
            <a:pPr marL="866500" lvl="1" indent="-433250" algn="l">
              <a:lnSpc>
                <a:spcPts val="5618"/>
              </a:lnSpc>
              <a:buFont typeface="Arial"/>
              <a:buChar char="•"/>
            </a:pPr>
            <a:r>
              <a:rPr lang="en-US" sz="4013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Shakespeare: Hamlet-Gertrúd királyné</a:t>
            </a:r>
          </a:p>
          <a:p>
            <a:pPr marL="866500" lvl="1" indent="-433250" algn="l">
              <a:lnSpc>
                <a:spcPts val="5618"/>
              </a:lnSpc>
              <a:buFont typeface="Arial"/>
              <a:buChar char="•"/>
            </a:pPr>
            <a:r>
              <a:rPr lang="en-US" sz="4013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Euripidész: Medeia-Médeia</a:t>
            </a:r>
          </a:p>
          <a:p>
            <a:pPr algn="l">
              <a:lnSpc>
                <a:spcPts val="7211"/>
              </a:lnSpc>
            </a:pPr>
            <a:endParaRPr lang="en-US" sz="4013" i="1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  <a:p>
            <a:pPr algn="ctr">
              <a:lnSpc>
                <a:spcPts val="7211"/>
              </a:lnSpc>
              <a:spcBef>
                <a:spcPct val="0"/>
              </a:spcBef>
            </a:pPr>
            <a:endParaRPr lang="en-US" sz="4013" i="1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689" y="1481663"/>
            <a:ext cx="17862622" cy="7323675"/>
          </a:xfrm>
          <a:custGeom>
            <a:avLst/>
            <a:gdLst/>
            <a:ahLst/>
            <a:cxnLst/>
            <a:rect l="l" t="t" r="r" b="b"/>
            <a:pathLst>
              <a:path w="17862622" h="7323675">
                <a:moveTo>
                  <a:pt x="0" y="0"/>
                </a:moveTo>
                <a:lnTo>
                  <a:pt x="17862622" y="0"/>
                </a:lnTo>
                <a:lnTo>
                  <a:pt x="17862622" y="7323674"/>
                </a:lnTo>
                <a:lnTo>
                  <a:pt x="0" y="73236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1211096" y="2418394"/>
            <a:ext cx="10738336" cy="2075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277" lvl="1" indent="-427139" algn="l">
              <a:lnSpc>
                <a:spcPts val="5539"/>
              </a:lnSpc>
              <a:buFont typeface="Arial"/>
              <a:buChar char="•"/>
            </a:pPr>
            <a:r>
              <a:rPr lang="en-US" sz="3956" i="1">
                <a:solidFill>
                  <a:srgbClr val="020C45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Éva alakítása különösen erőteljes hatású volt, és sok kortárs szerint ez a szerep az egyik legfontosabb állomása lett a pályáján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5246" y="5429684"/>
            <a:ext cx="10686473" cy="245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124" lvl="1" indent="-378562" algn="l">
              <a:lnSpc>
                <a:spcPts val="4909"/>
              </a:lnSpc>
              <a:buFont typeface="Arial"/>
              <a:buChar char="•"/>
            </a:pPr>
            <a:r>
              <a:rPr lang="en-US" sz="3506" i="1">
                <a:solidFill>
                  <a:srgbClr val="020C45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Éva figurája nála nemcsak ,,bibliai nőalak”, hanem egy erős, érzelmileg összetett drámai karakterként jelent meg, ami nagyban hozzájárult a darab sikeréhez és értelmezéséhez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78249" y="2686910"/>
            <a:ext cx="3955105" cy="502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258" lvl="1" indent="-383129" algn="l">
              <a:lnSpc>
                <a:spcPts val="4968"/>
              </a:lnSpc>
              <a:buFont typeface="Arial"/>
              <a:buChar char="•"/>
            </a:pPr>
            <a:r>
              <a:rPr lang="en-US" sz="3549" i="1">
                <a:solidFill>
                  <a:srgbClr val="020C45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Az egyik leggyakrabban emlegetett korai színésznő aki Éva szerepét alakította</a:t>
            </a:r>
          </a:p>
          <a:p>
            <a:pPr algn="l">
              <a:lnSpc>
                <a:spcPts val="4968"/>
              </a:lnSpc>
            </a:pPr>
            <a:endParaRPr lang="en-US" sz="3549" i="1">
              <a:solidFill>
                <a:srgbClr val="020C45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370" y="2356880"/>
            <a:ext cx="4418882" cy="6628322"/>
          </a:xfrm>
          <a:custGeom>
            <a:avLst/>
            <a:gdLst/>
            <a:ahLst/>
            <a:cxnLst/>
            <a:rect l="l" t="t" r="r" b="b"/>
            <a:pathLst>
              <a:path w="4418882" h="6628322">
                <a:moveTo>
                  <a:pt x="0" y="0"/>
                </a:moveTo>
                <a:lnTo>
                  <a:pt x="4418881" y="0"/>
                </a:lnTo>
                <a:lnTo>
                  <a:pt x="4418881" y="6628323"/>
                </a:lnTo>
                <a:lnTo>
                  <a:pt x="0" y="6628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72320" y="245158"/>
            <a:ext cx="7264981" cy="5195035"/>
          </a:xfrm>
          <a:custGeom>
            <a:avLst/>
            <a:gdLst/>
            <a:ahLst/>
            <a:cxnLst/>
            <a:rect l="l" t="t" r="r" b="b"/>
            <a:pathLst>
              <a:path w="7264981" h="5195035">
                <a:moveTo>
                  <a:pt x="0" y="0"/>
                </a:moveTo>
                <a:lnTo>
                  <a:pt x="7264981" y="0"/>
                </a:lnTo>
                <a:lnTo>
                  <a:pt x="7264981" y="5195035"/>
                </a:lnTo>
                <a:lnTo>
                  <a:pt x="0" y="519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77" r="-2077" b="-177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8118389" y="923925"/>
            <a:ext cx="8417011" cy="956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71"/>
              </a:lnSpc>
              <a:spcBef>
                <a:spcPct val="0"/>
              </a:spcBef>
            </a:pPr>
            <a:r>
              <a:rPr lang="en-US" sz="5622" i="1" u="sng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Alföldi Róbert (Lucifer)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37301" y="2399625"/>
            <a:ext cx="9921999" cy="290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Született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: 1967</a:t>
            </a:r>
          </a:p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Pályáját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színészként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kezdte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,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majd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később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rendezőként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is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kiemelkedő</a:t>
            </a: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4147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lett</a:t>
            </a:r>
            <a:endParaRPr lang="en-US" sz="4147" i="1" dirty="0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  <a:p>
            <a:pPr algn="l">
              <a:lnSpc>
                <a:spcPts val="5805"/>
              </a:lnSpc>
            </a:pPr>
            <a:endParaRPr lang="en-US" sz="4147" i="1" dirty="0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81968" y="5057775"/>
            <a:ext cx="12232665" cy="295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 i="1" u="sng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Fontos szerepei:</a:t>
            </a:r>
          </a:p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Shakespeare: Hamlet-Hamlet, Rómeó és Júlia-Rómeó</a:t>
            </a:r>
          </a:p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Dosztojevszkij: Bűn és bűnhődés-Raszkolnyikov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4932" y="6176457"/>
            <a:ext cx="2320516" cy="3690681"/>
          </a:xfrm>
          <a:custGeom>
            <a:avLst/>
            <a:gdLst/>
            <a:ahLst/>
            <a:cxnLst/>
            <a:rect l="l" t="t" r="r" b="b"/>
            <a:pathLst>
              <a:path w="2320516" h="3690681">
                <a:moveTo>
                  <a:pt x="0" y="0"/>
                </a:moveTo>
                <a:lnTo>
                  <a:pt x="2320516" y="0"/>
                </a:lnTo>
                <a:lnTo>
                  <a:pt x="2320516" y="3690681"/>
                </a:lnTo>
                <a:lnTo>
                  <a:pt x="0" y="3690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0474673" y="6176457"/>
            <a:ext cx="2071395" cy="3690681"/>
          </a:xfrm>
          <a:custGeom>
            <a:avLst/>
            <a:gdLst/>
            <a:ahLst/>
            <a:cxnLst/>
            <a:rect l="l" t="t" r="r" b="b"/>
            <a:pathLst>
              <a:path w="2071395" h="3690681">
                <a:moveTo>
                  <a:pt x="0" y="0"/>
                </a:moveTo>
                <a:lnTo>
                  <a:pt x="2071395" y="0"/>
                </a:lnTo>
                <a:lnTo>
                  <a:pt x="2071395" y="3690681"/>
                </a:lnTo>
                <a:lnTo>
                  <a:pt x="0" y="3690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380861" y="6176457"/>
            <a:ext cx="3644547" cy="3690681"/>
          </a:xfrm>
          <a:custGeom>
            <a:avLst/>
            <a:gdLst/>
            <a:ahLst/>
            <a:cxnLst/>
            <a:rect l="l" t="t" r="r" b="b"/>
            <a:pathLst>
              <a:path w="3644547" h="3690681">
                <a:moveTo>
                  <a:pt x="0" y="0"/>
                </a:moveTo>
                <a:lnTo>
                  <a:pt x="3644547" y="0"/>
                </a:lnTo>
                <a:lnTo>
                  <a:pt x="3644547" y="3690681"/>
                </a:lnTo>
                <a:lnTo>
                  <a:pt x="0" y="3690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14317630" y="6176457"/>
            <a:ext cx="3044812" cy="3690681"/>
          </a:xfrm>
          <a:custGeom>
            <a:avLst/>
            <a:gdLst/>
            <a:ahLst/>
            <a:cxnLst/>
            <a:rect l="l" t="t" r="r" b="b"/>
            <a:pathLst>
              <a:path w="3044812" h="3690681">
                <a:moveTo>
                  <a:pt x="0" y="0"/>
                </a:moveTo>
                <a:lnTo>
                  <a:pt x="3044811" y="0"/>
                </a:lnTo>
                <a:lnTo>
                  <a:pt x="3044811" y="3690681"/>
                </a:lnTo>
                <a:lnTo>
                  <a:pt x="0" y="3690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380861" y="538349"/>
            <a:ext cx="12784105" cy="169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0959" lvl="1" indent="-350479" algn="l">
              <a:lnSpc>
                <a:spcPts val="4545"/>
              </a:lnSpc>
              <a:buFont typeface="Arial"/>
              <a:buChar char="•"/>
            </a:pPr>
            <a:r>
              <a:rPr lang="en-US" sz="3246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Alföldi előadásában a Lucifer nem csak egy negatív figura inkább intellektuális, gomdolkodtató erő. Ez jól illeszkedett a modern színházi felfogáshoz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09251" y="2586035"/>
            <a:ext cx="13002238" cy="1328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3552" lvl="1" indent="-411776" algn="l">
              <a:lnSpc>
                <a:spcPts val="5340"/>
              </a:lnSpc>
              <a:buFont typeface="Arial"/>
              <a:buChar char="•"/>
            </a:pP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szerep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segítette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abban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,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hogy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a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közönség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komoly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drámai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színészként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és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gondolkodó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művészként</a:t>
            </a:r>
            <a:r>
              <a:rPr lang="en-US" sz="3814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is </a:t>
            </a:r>
            <a:r>
              <a:rPr lang="en-US" sz="3814" i="1" dirty="0" err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lássa</a:t>
            </a:r>
            <a:endParaRPr lang="en-US" sz="3814" i="1" dirty="0">
              <a:solidFill>
                <a:srgbClr val="FFFFFF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4386542"/>
            <a:ext cx="16014985" cy="143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Lucifer értelmezése is inkább szimbolikus és mai gondolkodású, nem klasszikus ,,gonosz figura”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1377" y="1241096"/>
            <a:ext cx="1085324" cy="579292"/>
          </a:xfrm>
          <a:custGeom>
            <a:avLst/>
            <a:gdLst/>
            <a:ahLst/>
            <a:cxnLst/>
            <a:rect l="l" t="t" r="r" b="b"/>
            <a:pathLst>
              <a:path w="1085324" h="579292">
                <a:moveTo>
                  <a:pt x="0" y="0"/>
                </a:moveTo>
                <a:lnTo>
                  <a:pt x="1085325" y="0"/>
                </a:lnTo>
                <a:lnTo>
                  <a:pt x="1085325" y="579291"/>
                </a:lnTo>
                <a:lnTo>
                  <a:pt x="0" y="5792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2899317" y="3740437"/>
            <a:ext cx="5057075" cy="3552595"/>
          </a:xfrm>
          <a:custGeom>
            <a:avLst/>
            <a:gdLst/>
            <a:ahLst/>
            <a:cxnLst/>
            <a:rect l="l" t="t" r="r" b="b"/>
            <a:pathLst>
              <a:path w="5057075" h="3552595">
                <a:moveTo>
                  <a:pt x="0" y="0"/>
                </a:moveTo>
                <a:lnTo>
                  <a:pt x="5057075" y="0"/>
                </a:lnTo>
                <a:lnTo>
                  <a:pt x="5057075" y="3552596"/>
                </a:lnTo>
                <a:lnTo>
                  <a:pt x="0" y="35525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0" y="463912"/>
            <a:ext cx="4671953" cy="2084859"/>
          </a:xfrm>
          <a:custGeom>
            <a:avLst/>
            <a:gdLst/>
            <a:ahLst/>
            <a:cxnLst/>
            <a:rect l="l" t="t" r="r" b="b"/>
            <a:pathLst>
              <a:path w="4671953" h="2084859">
                <a:moveTo>
                  <a:pt x="0" y="0"/>
                </a:moveTo>
                <a:lnTo>
                  <a:pt x="4671953" y="0"/>
                </a:lnTo>
                <a:lnTo>
                  <a:pt x="4671953" y="2084860"/>
                </a:lnTo>
                <a:lnTo>
                  <a:pt x="0" y="20848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409736" y="5739345"/>
            <a:ext cx="3852482" cy="4114800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1" y="0"/>
                </a:lnTo>
                <a:lnTo>
                  <a:pt x="3852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3467559" y="1116097"/>
            <a:ext cx="6123459" cy="70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Jászai Mari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76702" y="1164896"/>
            <a:ext cx="8645232" cy="143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5"/>
              </a:lnSpc>
              <a:spcBef>
                <a:spcPct val="0"/>
              </a:spcBef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klasszikus tragika, Éva szerep, női színjátszás úttörője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2670" y="4532813"/>
            <a:ext cx="5057075" cy="704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Sinkovits Imre</a:t>
            </a:r>
          </a:p>
        </p:txBody>
      </p:sp>
      <p:sp>
        <p:nvSpPr>
          <p:cNvPr id="9" name="Freeform 9"/>
          <p:cNvSpPr/>
          <p:nvPr/>
        </p:nvSpPr>
        <p:spPr>
          <a:xfrm>
            <a:off x="9048356" y="7533517"/>
            <a:ext cx="1085324" cy="579292"/>
          </a:xfrm>
          <a:custGeom>
            <a:avLst/>
            <a:gdLst/>
            <a:ahLst/>
            <a:cxnLst/>
            <a:rect l="l" t="t" r="r" b="b"/>
            <a:pathLst>
              <a:path w="1085324" h="579292">
                <a:moveTo>
                  <a:pt x="0" y="0"/>
                </a:moveTo>
                <a:lnTo>
                  <a:pt x="1085324" y="0"/>
                </a:lnTo>
                <a:lnTo>
                  <a:pt x="1085324" y="579292"/>
                </a:lnTo>
                <a:lnTo>
                  <a:pt x="0" y="5792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5443964" y="4707099"/>
            <a:ext cx="1085324" cy="579292"/>
          </a:xfrm>
          <a:custGeom>
            <a:avLst/>
            <a:gdLst/>
            <a:ahLst/>
            <a:cxnLst/>
            <a:rect l="l" t="t" r="r" b="b"/>
            <a:pathLst>
              <a:path w="1085324" h="579292">
                <a:moveTo>
                  <a:pt x="0" y="0"/>
                </a:moveTo>
                <a:lnTo>
                  <a:pt x="1085324" y="0"/>
                </a:lnTo>
                <a:lnTo>
                  <a:pt x="1085324" y="579292"/>
                </a:lnTo>
                <a:lnTo>
                  <a:pt x="0" y="5792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TextBox 11"/>
          <p:cNvSpPr txBox="1"/>
          <p:nvPr/>
        </p:nvSpPr>
        <p:spPr>
          <a:xfrm>
            <a:off x="5785615" y="4630899"/>
            <a:ext cx="8037363" cy="70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5"/>
              </a:lnSpc>
              <a:spcBef>
                <a:spcPct val="0"/>
              </a:spcBef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realista, emberközeli játék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19553" y="7457317"/>
            <a:ext cx="4624447" cy="704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95340" lvl="1" indent="-447670" algn="l">
              <a:lnSpc>
                <a:spcPts val="5805"/>
              </a:lnSpc>
              <a:buFont typeface="Arial"/>
              <a:buChar char="•"/>
            </a:pPr>
            <a:r>
              <a:rPr lang="en-US" sz="4147" i="1" dirty="0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Alföldi Róbert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01339" y="7457317"/>
            <a:ext cx="7822712" cy="2171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5"/>
              </a:lnSpc>
              <a:spcBef>
                <a:spcPct val="0"/>
              </a:spcBef>
            </a:pPr>
            <a:r>
              <a:rPr lang="en-US" sz="4147" i="1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modern értelmezés, újraértelmező gondolkodtató színház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353</Words>
  <Application>Microsoft Office PowerPoint</Application>
  <PresentationFormat>Egyéni</PresentationFormat>
  <Paragraphs>49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Libre Baskerville Italics</vt:lpstr>
      <vt:lpstr>Libre Baskerville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</dc:title>
  <dc:creator>Felhasznalo</dc:creator>
  <cp:lastModifiedBy>O365 felhasználó</cp:lastModifiedBy>
  <cp:revision>4</cp:revision>
  <dcterms:created xsi:type="dcterms:W3CDTF">2006-08-16T00:00:00Z</dcterms:created>
  <dcterms:modified xsi:type="dcterms:W3CDTF">2026-04-11T19:32:13Z</dcterms:modified>
  <dc:identifier>DAHGjWHFbNQ</dc:identifier>
</cp:coreProperties>
</file>